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1324" r:id="rId2"/>
    <p:sldId id="1284" r:id="rId3"/>
    <p:sldId id="1285" r:id="rId4"/>
    <p:sldId id="1299" r:id="rId5"/>
    <p:sldId id="1286" r:id="rId6"/>
    <p:sldId id="1287" r:id="rId7"/>
    <p:sldId id="1300" r:id="rId8"/>
    <p:sldId id="1325" r:id="rId9"/>
    <p:sldId id="1301" r:id="rId10"/>
    <p:sldId id="1302" r:id="rId11"/>
    <p:sldId id="1303" r:id="rId12"/>
    <p:sldId id="1326" r:id="rId13"/>
    <p:sldId id="1251" r:id="rId14"/>
    <p:sldId id="1252" r:id="rId15"/>
    <p:sldId id="1323" r:id="rId16"/>
    <p:sldId id="1331" r:id="rId17"/>
    <p:sldId id="1335" r:id="rId18"/>
    <p:sldId id="1336" r:id="rId19"/>
    <p:sldId id="1337" r:id="rId20"/>
    <p:sldId id="1338" r:id="rId21"/>
    <p:sldId id="1339" r:id="rId22"/>
    <p:sldId id="1340" r:id="rId23"/>
    <p:sldId id="1330" r:id="rId24"/>
    <p:sldId id="1329" r:id="rId25"/>
    <p:sldId id="1332" r:id="rId26"/>
    <p:sldId id="133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17509"/>
    <a:srgbClr val="000000"/>
    <a:srgbClr val="F78819"/>
    <a:srgbClr val="21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3742" autoAdjust="0"/>
  </p:normalViewPr>
  <p:slideViewPr>
    <p:cSldViewPr>
      <p:cViewPr varScale="1">
        <p:scale>
          <a:sx n="70" d="100"/>
          <a:sy n="70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E622B-AC0A-4B2C-B438-C935D3AE48A9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82DAF-A835-4BAA-8A13-4D6E46178A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05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Профилактика суицидального поведения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72400" cy="18322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Ведущий: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педагог-психолог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Центра «Психолого-медико-социального сопровождения»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Шамсутдинова Н.А. </a:t>
            </a:r>
          </a:p>
        </p:txBody>
      </p:sp>
    </p:spTree>
    <p:extLst>
      <p:ext uri="{BB962C8B-B14F-4D97-AF65-F5344CB8AC3E}">
        <p14:creationId xmlns:p14="http://schemas.microsoft.com/office/powerpoint/2010/main" val="5566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работы с детьми -суицидентами</a:t>
            </a:r>
            <a:endParaRPr lang="ru-RU" b="1" dirty="0">
              <a:ln w="1905">
                <a:solidFill>
                  <a:srgbClr val="E17509"/>
                </a:solidFill>
              </a:ln>
              <a:solidFill>
                <a:srgbClr val="E1750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Психолого-педагогическое сопровождение  ребенка в образовательном  учреждении (после выписки из больницы)</a:t>
            </a:r>
          </a:p>
          <a:p>
            <a:pPr marL="0" indent="0">
              <a:buNone/>
            </a:pPr>
            <a:endParaRPr lang="ru-RU" sz="900" b="1" dirty="0" smtClean="0">
              <a:ln w="1905">
                <a:solidFill>
                  <a:schemeClr val="tx1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наиболее эффективной реабилитации и профилактики вторичного суицидального поведения ребенка должна проводиться работа:</a:t>
            </a:r>
          </a:p>
          <a:p>
            <a:pPr marL="0" indent="0">
              <a:buNone/>
            </a:pPr>
            <a:endParaRPr lang="ru-RU" sz="1000" b="1" dirty="0" smtClean="0">
              <a:ln w="1905">
                <a:solidFill>
                  <a:schemeClr val="tx1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22313" indent="-722313">
              <a:buFont typeface="Wingdings" pitchFamily="2" charset="2"/>
              <a:buChar char="ü"/>
            </a:pPr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 семьей  (восстановление нарушенных детско-родительских отношений)</a:t>
            </a:r>
          </a:p>
          <a:p>
            <a:pPr marL="722313" indent="-722313">
              <a:buFont typeface="Wingdings" pitchFamily="2" charset="2"/>
              <a:buChar char="ü"/>
            </a:pPr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школе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 в школе</a:t>
            </a:r>
            <a:endParaRPr lang="ru-RU" b="1" dirty="0">
              <a:ln w="1905">
                <a:solidFill>
                  <a:srgbClr val="E17509"/>
                </a:solidFill>
              </a:ln>
              <a:solidFill>
                <a:srgbClr val="E1750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Индивидуальная коррекционная работа с подростком</a:t>
            </a:r>
          </a:p>
          <a:p>
            <a:pPr marL="0" lvl="0" indent="0">
              <a:buNone/>
            </a:pPr>
            <a:endParaRPr lang="ru-RU" sz="1000" b="1" dirty="0" smtClean="0">
              <a:ln w="1905">
                <a:solidFill>
                  <a:schemeClr val="tx1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Организация групповой работы в классе и включение в нее подростка с целью восстановления навыков адаптации (это может быть коммуникативный тренинг или тренинг фрустрационной толерантности)</a:t>
            </a:r>
          </a:p>
          <a:p>
            <a:pPr marL="0" lvl="0" indent="0">
              <a:buNone/>
            </a:pPr>
            <a:endParaRPr lang="ru-RU" sz="1000" b="1" dirty="0" smtClean="0">
              <a:ln w="1905">
                <a:solidFill>
                  <a:schemeClr val="tx1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Организация консультаций для включенных в случай педагогов, родителей и детей</a:t>
            </a:r>
          </a:p>
          <a:p>
            <a:pPr marL="0" lvl="0" indent="0">
              <a:buNone/>
            </a:pPr>
            <a:endParaRPr lang="ru-RU" sz="1000" b="1" dirty="0" smtClean="0">
              <a:ln w="1905">
                <a:solidFill>
                  <a:schemeClr val="tx1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Мониторинг состояния подростка (метод наблюдения, метод интервью, метод опроса)</a:t>
            </a:r>
          </a:p>
          <a:p>
            <a:pPr lvl="0"/>
            <a:endParaRPr lang="ru-RU" b="1" dirty="0" smtClean="0">
              <a:ln w="1905">
                <a:solidFill>
                  <a:schemeClr val="tx1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504" y="260350"/>
            <a:ext cx="9036496" cy="6264275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организации работы с несовершеннолетними, выжившими после самоубийства, необходимо помнить, что многие из них не хотели умирать и просто утратили способность общаться с миром. Для них суицид — это способ сообщить всем о глубине своего отчаяния. Однако, практически каждая неудачная попытка приводит к физическим или психическим отклонениям в здоровье ребенка.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000" b="1" dirty="0" smtClean="0">
              <a:ln w="1905">
                <a:solidFill>
                  <a:schemeClr val="tx1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такой ситуации психологу следует знать, что суицидент имеет право: жить полноценной жизнью, не подвергаясь изоляции или осуждению, получать поддержку со стороны родственников, друзей и специалистов; стать другим человеком, разделив жизнь на 2 части — до и после попытки самоубийства, в том числе использовать собственный опыт на благо других людей.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49344" cy="990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Детский телефон доверия</a:t>
            </a:r>
          </a:p>
        </p:txBody>
      </p:sp>
      <p:sp>
        <p:nvSpPr>
          <p:cNvPr id="3076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14528" cy="44672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Clr>
                <a:srgbClr val="002060"/>
              </a:buClr>
              <a:buSzPct val="100000"/>
              <a:buFont typeface="Wingdings" panose="05000000000000000000" pitchFamily="2" charset="2"/>
              <a:buChar char="Ø"/>
            </a:pPr>
            <a:endParaRPr lang="ru-RU" altLang="ru-RU" sz="3200" b="1" dirty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altLang="ru-RU" sz="6500" b="1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Verdana" pitchFamily="34" charset="0"/>
              </a:rPr>
              <a:t>Единый общероссийский номер</a:t>
            </a:r>
          </a:p>
          <a:p>
            <a:pPr algn="ctr">
              <a:lnSpc>
                <a:spcPct val="90000"/>
              </a:lnSpc>
              <a:buNone/>
            </a:pPr>
            <a:r>
              <a:rPr lang="ru-RU" altLang="ru-RU" sz="6500" b="1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Verdana" pitchFamily="34" charset="0"/>
              </a:rPr>
              <a:t>Детского </a:t>
            </a:r>
            <a:r>
              <a:rPr lang="ru-RU" altLang="ru-RU" sz="6500" b="1" dirty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Verdana" pitchFamily="34" charset="0"/>
              </a:rPr>
              <a:t>Т</a:t>
            </a:r>
            <a:r>
              <a:rPr lang="ru-RU" altLang="ru-RU" sz="6500" b="1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Verdana" pitchFamily="34" charset="0"/>
              </a:rPr>
              <a:t>елефона </a:t>
            </a:r>
            <a:r>
              <a:rPr lang="ru-RU" altLang="ru-RU" sz="6500" b="1" dirty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Verdana" pitchFamily="34" charset="0"/>
              </a:rPr>
              <a:t>Д</a:t>
            </a:r>
            <a:r>
              <a:rPr lang="ru-RU" altLang="ru-RU" sz="6500" b="1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Verdana" pitchFamily="34" charset="0"/>
              </a:rPr>
              <a:t>оверия</a:t>
            </a:r>
          </a:p>
          <a:p>
            <a:pPr algn="ctr">
              <a:lnSpc>
                <a:spcPct val="90000"/>
              </a:lnSpc>
              <a:buNone/>
            </a:pPr>
            <a:endParaRPr lang="ru-RU" altLang="ru-RU" sz="65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altLang="ru-RU" sz="114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Verdana" pitchFamily="34" charset="0"/>
              </a:rPr>
              <a:t>8 - </a:t>
            </a:r>
            <a:r>
              <a:rPr lang="ru-RU" altLang="ru-RU" sz="11400" b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Verdana" pitchFamily="34" charset="0"/>
              </a:rPr>
              <a:t>800 </a:t>
            </a:r>
            <a:r>
              <a:rPr lang="ru-RU" altLang="ru-RU" sz="114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Verdana" pitchFamily="34" charset="0"/>
              </a:rPr>
              <a:t>-2000 -122</a:t>
            </a:r>
          </a:p>
          <a:p>
            <a:pPr algn="ctr">
              <a:lnSpc>
                <a:spcPct val="90000"/>
              </a:lnSpc>
              <a:buNone/>
            </a:pPr>
            <a:r>
              <a:rPr lang="ru-RU" altLang="ru-RU" sz="114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Verdana" pitchFamily="34" charset="0"/>
              </a:rPr>
              <a:t>Звонок бесплатный, анонимный</a:t>
            </a:r>
          </a:p>
          <a:p>
            <a:pPr algn="ctr">
              <a:lnSpc>
                <a:spcPct val="90000"/>
              </a:lnSpc>
              <a:buNone/>
            </a:pPr>
            <a:endParaRPr lang="ru-RU" altLang="ru-RU" sz="114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ru-RU" altLang="ru-RU" sz="6500" b="1" dirty="0">
              <a:solidFill>
                <a:srgbClr val="FF0000"/>
              </a:solidFill>
              <a:latin typeface="Verdana" pitchFamily="34" charset="0"/>
            </a:endParaRPr>
          </a:p>
          <a:p>
            <a:pPr eaLnBrk="1" hangingPunct="1">
              <a:buClr>
                <a:srgbClr val="002060"/>
              </a:buClr>
              <a:buSzPct val="100000"/>
              <a:buFont typeface="Wingdings" panose="05000000000000000000" pitchFamily="2" charset="2"/>
              <a:buChar char="Ø"/>
            </a:pPr>
            <a:endParaRPr lang="ru-RU" altLang="ru-RU" sz="32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848600" y="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Image" r:id="rId3" imgW="685650" imgH="685631" progId="Photoshop.Image.55">
                  <p:embed/>
                </p:oleObj>
              </mc:Choice>
              <mc:Fallback>
                <p:oleObj name="Image" r:id="rId3" imgW="685650" imgH="685631" progId="Photoshop.Image.55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0"/>
                        <a:ext cx="1295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9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Телефон доверия</a:t>
            </a:r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>
                <a:solidFill>
                  <a:schemeClr val="tx1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472518" cy="4808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Основными задачами использования данного метода являются:</a:t>
            </a:r>
          </a:p>
          <a:p>
            <a:pPr>
              <a:buNone/>
            </a:pPr>
            <a:endParaRPr lang="ru-RU" sz="900" b="1" dirty="0" smtClean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оказание непосредственной экстренной психологической помощи детям и подросткам</a:t>
            </a:r>
          </a:p>
          <a:p>
            <a:pPr marL="0" indent="0">
              <a:buClrTx/>
              <a:buSzPct val="100000"/>
              <a:buNone/>
            </a:pPr>
            <a:endParaRPr lang="ru-RU" sz="900" b="1" dirty="0" smtClean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приглашение на прием детей и подростков, нуждающихся в оказании кризисной психологической помощи</a:t>
            </a:r>
          </a:p>
          <a:p>
            <a:pPr marL="0" indent="0">
              <a:buClrTx/>
              <a:buSzPct val="100000"/>
              <a:buNone/>
            </a:pPr>
            <a:endParaRPr lang="ru-RU" sz="900" b="1" dirty="0" smtClean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информирование обратившихся о наличии и возможностях других учреждений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931224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Организация работы с родителями</a:t>
            </a:r>
            <a:endParaRPr lang="ru-RU" b="1" dirty="0">
              <a:ln w="1905">
                <a:solidFill>
                  <a:srgbClr val="E17509"/>
                </a:solidFill>
              </a:ln>
              <a:solidFill>
                <a:srgbClr val="E1750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680520"/>
          </a:xfrm>
        </p:spPr>
        <p:txBody>
          <a:bodyPr>
            <a:normAutofit fontScale="70000" lnSpcReduction="20000"/>
          </a:bodyPr>
          <a:lstStyle/>
          <a:p>
            <a:pPr indent="11113">
              <a:buNone/>
            </a:pPr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Необходимо объяснить родителям, что попытку самоубийства надо расценивать как крик о помощи и, прежде всего, спокойно разобраться в проблемах подростка. Ни при каких обстоятельствах нельзя выгонять его из дома или   отказывать в возможности высказаться. По мере устранения физических осложнений внимание должно переключиться на устранение конфликта, выработку у ребенка адекватных установок, повышение психологической устойчивости, а также уничтожение предметов или средств, с помощью которых можно совершить самоубийство. Очень часто подросток ведет себя импульсивно, но если в критический момент у него под рукой не окажется, например, пачки таблеток, то вероятность повторной попытки значительно снижается.</a:t>
            </a:r>
          </a:p>
          <a:p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600" b="1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Алгоритм психолого-педагогического сопровождения детей и подростков, склонных к суицидам</a:t>
            </a:r>
          </a:p>
          <a:p>
            <a:pPr lvl="0"/>
            <a:r>
              <a:rPr lang="ru-RU" dirty="0"/>
              <a:t>определите источник психологического дискомфорта;</a:t>
            </a:r>
          </a:p>
          <a:p>
            <a:pPr lvl="0"/>
            <a:r>
              <a:rPr lang="ru-RU" dirty="0"/>
              <a:t>выясните, как ребенок решал сходные ситуации в прошлом;</a:t>
            </a:r>
          </a:p>
          <a:p>
            <a:pPr lvl="0"/>
            <a:r>
              <a:rPr lang="ru-RU" dirty="0"/>
              <a:t>определите, что может быть полезным для разрешения настоящей проблемы;</a:t>
            </a:r>
          </a:p>
          <a:p>
            <a:pPr lvl="0"/>
            <a:r>
              <a:rPr lang="ru-RU" dirty="0"/>
              <a:t>выясните, что остается позитивно значимым для подростка;</a:t>
            </a:r>
          </a:p>
          <a:p>
            <a:pPr lvl="0"/>
            <a:r>
              <a:rPr lang="ru-RU" dirty="0"/>
              <a:t>научите использовать методы снятия психологического напряжения;</a:t>
            </a:r>
          </a:p>
          <a:p>
            <a:pPr lvl="0"/>
            <a:r>
              <a:rPr lang="ru-RU" dirty="0"/>
              <a:t>попытайтесь уменьшить степень психологической зависимости от причины, повлекшей суицидальное поведение;</a:t>
            </a:r>
          </a:p>
          <a:p>
            <a:pPr lvl="0"/>
            <a:r>
              <a:rPr lang="ru-RU" dirty="0"/>
              <a:t>вселяйте надежду на лучшее будущее;</a:t>
            </a:r>
          </a:p>
          <a:p>
            <a:pPr lvl="0"/>
            <a:r>
              <a:rPr lang="ru-RU" dirty="0"/>
              <a:t>попробуйте сформулировать ближайшую реалистичную цель для ребенка;</a:t>
            </a:r>
          </a:p>
          <a:p>
            <a:pPr lvl="0"/>
            <a:r>
              <a:rPr lang="ru-RU" dirty="0"/>
              <a:t>не оставляйте подростка одного в ситуации высокого суицидального риска.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410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5488470"/>
          </a:xfrm>
        </p:spPr>
        <p:txBody>
          <a:bodyPr>
            <a:normAutofit/>
          </a:bodyPr>
          <a:lstStyle/>
          <a:p>
            <a:r>
              <a:rPr lang="ru-RU" sz="2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действия педагога-психолога при контакте с  ребенком-</a:t>
            </a:r>
            <a:r>
              <a:rPr lang="ru-RU" sz="2800" dirty="0" err="1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суицидентом</a:t>
            </a:r>
            <a:r>
              <a:rPr lang="ru-RU" sz="2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различных  психологических </a:t>
            </a:r>
            <a:r>
              <a:rPr lang="ru-RU" sz="2800" dirty="0" smtClean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ситуациях</a:t>
            </a:r>
            <a:r>
              <a:rPr lang="ru-RU" sz="2000" dirty="0" smtClean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000" dirty="0" smtClean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0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 </a:t>
            </a:r>
            <a:r>
              <a:rPr lang="ru-RU" sz="2000" dirty="0">
                <a:solidFill>
                  <a:schemeClr val="tx1"/>
                </a:solidFill>
                <a:effectLst/>
              </a:rPr>
              <a:t>При наличии признаков психических нарушений (бреда,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галлюцинаций)</a:t>
            </a:r>
            <a:r>
              <a:rPr lang="ru-RU" sz="2000" dirty="0">
                <a:solidFill>
                  <a:schemeClr val="tx1"/>
                </a:solidFill>
                <a:effectLst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 При психомоторном возбуждении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3. При проявлении злобы или агрессии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4. </a:t>
            </a:r>
            <a:r>
              <a:rPr lang="ru-RU" sz="2000" dirty="0">
                <a:solidFill>
                  <a:schemeClr val="tx1"/>
                </a:solidFill>
                <a:effectLst/>
              </a:rPr>
              <a:t>При наличии признаков психологического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дискомфорта. Плач </a:t>
            </a:r>
            <a:r>
              <a:rPr lang="ru-RU" sz="2000" dirty="0">
                <a:solidFill>
                  <a:schemeClr val="tx1"/>
                </a:solidFill>
                <a:effectLst/>
              </a:rPr>
              <a:t>с суицидальными высказываниями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5. При истерическом припадке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5174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183880" cy="805840"/>
          </a:xfrm>
        </p:spPr>
        <p:txBody>
          <a:bodyPr>
            <a:noAutofit/>
          </a:bodyPr>
          <a:lstStyle/>
          <a:p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действия педагога-психолога при контакте с  ребенком-</a:t>
            </a:r>
            <a:r>
              <a:rPr lang="ru-RU" sz="1800" dirty="0" err="1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суицидентом</a:t>
            </a:r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различных  психологических ситуациях</a:t>
            </a:r>
            <a:b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1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1. При </a:t>
            </a:r>
            <a:r>
              <a:rPr lang="ru-RU" b="1" dirty="0"/>
              <a:t>наличии признаков психических нарушений (бреда, галлюцинаций, психомоторного возбуждения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endParaRPr lang="ru-RU" sz="1100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данной ситуации требуется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sz="1100" dirty="0"/>
          </a:p>
          <a:p>
            <a:pPr lvl="0"/>
            <a:r>
              <a:rPr lang="ru-RU" dirty="0"/>
              <a:t>Сообщить родителям и вызвать бригаду скорой психиатрической  помощи.</a:t>
            </a:r>
          </a:p>
          <a:p>
            <a:pPr lvl="0"/>
            <a:r>
              <a:rPr lang="ru-RU" dirty="0"/>
              <a:t>До прибытия специалистов  следить за тем, чтобы ребенок не навредил себе и окружающим. Уберите от него предметы.  Представляющие потенциальную опасность. </a:t>
            </a:r>
            <a:r>
              <a:rPr lang="ru-RU" cap="all" dirty="0"/>
              <a:t>и</a:t>
            </a:r>
            <a:r>
              <a:rPr lang="ru-RU" dirty="0"/>
              <a:t>золируйте его от детей и не оставляйте одного.</a:t>
            </a:r>
          </a:p>
          <a:p>
            <a:pPr lvl="0"/>
            <a:r>
              <a:rPr lang="ru-RU" dirty="0"/>
              <a:t>Говорите спокойным голосом.  Соглашайтесь с ним. Помните, что  в такой ситуации переубедить пострадавшего (изменить его  бредовую направленность или доказать отсутствие галлюцинаций) невозможно.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826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183880" cy="805840"/>
          </a:xfrm>
        </p:spPr>
        <p:txBody>
          <a:bodyPr>
            <a:noAutofit/>
          </a:bodyPr>
          <a:lstStyle/>
          <a:p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действия педагога-психолога при контакте с  ребенком-</a:t>
            </a:r>
            <a:r>
              <a:rPr lang="ru-RU" sz="1800" dirty="0" err="1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суицидентом</a:t>
            </a:r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различных  психологических ситуациях</a:t>
            </a:r>
            <a:b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1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45365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600" b="1" dirty="0"/>
              <a:t>2</a:t>
            </a:r>
            <a:r>
              <a:rPr lang="ru-RU" sz="3600" b="1" dirty="0" smtClean="0"/>
              <a:t>.</a:t>
            </a:r>
            <a:r>
              <a:rPr lang="ru-RU" sz="3600" dirty="0"/>
              <a:t> </a:t>
            </a:r>
            <a:r>
              <a:rPr lang="ru-RU" sz="3600" b="1" dirty="0"/>
              <a:t>При психомоторном </a:t>
            </a:r>
            <a:r>
              <a:rPr lang="ru-RU" sz="3600" b="1" dirty="0" smtClean="0"/>
              <a:t>возбуждении</a:t>
            </a:r>
          </a:p>
          <a:p>
            <a:pPr marL="0" indent="0">
              <a:buNone/>
            </a:pPr>
            <a:endParaRPr lang="ru-RU" sz="1500" dirty="0" smtClean="0"/>
          </a:p>
          <a:p>
            <a:pPr marL="0" indent="0">
              <a:buNone/>
            </a:pPr>
            <a:r>
              <a:rPr lang="ru-RU" sz="3600" dirty="0" smtClean="0"/>
              <a:t>В </a:t>
            </a:r>
            <a:r>
              <a:rPr lang="ru-RU" sz="3600" dirty="0"/>
              <a:t>данной ситуации</a:t>
            </a:r>
            <a:r>
              <a:rPr lang="ru-RU" sz="3600" dirty="0" smtClean="0"/>
              <a:t>:</a:t>
            </a:r>
          </a:p>
          <a:p>
            <a:pPr marL="0" indent="0">
              <a:buNone/>
            </a:pPr>
            <a:endParaRPr lang="ru-RU" sz="3600" dirty="0"/>
          </a:p>
          <a:p>
            <a:r>
              <a:rPr lang="ru-RU" sz="3600" dirty="0" smtClean="0"/>
              <a:t>Используйте </a:t>
            </a:r>
            <a:r>
              <a:rPr lang="ru-RU" sz="3600" dirty="0"/>
              <a:t>прием «захват»: находясь сзади, просуньте свои руки ему подмышки, прижмите его к себе и слегка опрокиньте на себя.</a:t>
            </a:r>
          </a:p>
          <a:p>
            <a:r>
              <a:rPr lang="ru-RU" sz="3600" dirty="0" smtClean="0"/>
              <a:t>Изолируйте </a:t>
            </a:r>
            <a:r>
              <a:rPr lang="ru-RU" sz="3600" dirty="0"/>
              <a:t>от других учащихся.</a:t>
            </a:r>
          </a:p>
          <a:p>
            <a:r>
              <a:rPr lang="ru-RU" sz="3600" dirty="0" smtClean="0"/>
              <a:t>Говорите </a:t>
            </a:r>
            <a:r>
              <a:rPr lang="ru-RU" sz="3600" dirty="0"/>
              <a:t>спокойным голосом о чувствах, которые он испытывает. («Тебе хочется что-то сделать, чтобы это прекратилось? Ты  хочешь убежать, спрятаться от происходящего?»).</a:t>
            </a:r>
          </a:p>
          <a:p>
            <a:r>
              <a:rPr lang="ru-RU" sz="3600" dirty="0" smtClean="0"/>
              <a:t>Не </a:t>
            </a:r>
            <a:r>
              <a:rPr lang="ru-RU" sz="3600" dirty="0"/>
              <a:t>спорьте, не задавайте вопросов, в разговоре избегайте фраз с частицей «не», относящихся к нежелательным действиям, например: «</a:t>
            </a:r>
            <a:r>
              <a:rPr lang="ru-RU" sz="3600" cap="all" dirty="0"/>
              <a:t>н</a:t>
            </a:r>
            <a:r>
              <a:rPr lang="ru-RU" sz="3600" dirty="0"/>
              <a:t>е беги - стой», «Не размахивай руками – опусти руки», «Не кричи – говори тише».</a:t>
            </a:r>
          </a:p>
          <a:p>
            <a:r>
              <a:rPr lang="ru-RU" sz="3600" dirty="0" smtClean="0"/>
              <a:t>Двигательное </a:t>
            </a:r>
            <a:r>
              <a:rPr lang="ru-RU" sz="3600" dirty="0"/>
              <a:t>возбуждение обычно длится недолго и может сменяться нервной дрожью, плачем, а также агрессивным поведением.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56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19256" cy="9498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ступеней помощи суициданту</a:t>
            </a:r>
            <a:endParaRPr lang="ru-RU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pPr marL="742950" indent="-742950">
              <a:lnSpc>
                <a:spcPct val="80000"/>
              </a:lnSpc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Установление контакта </a:t>
            </a:r>
          </a:p>
          <a:p>
            <a:pPr marL="0" indent="0">
              <a:lnSpc>
                <a:spcPct val="80000"/>
              </a:lnSpc>
              <a:buNone/>
            </a:pPr>
            <a:endParaRPr lang="ru-RU" sz="8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(«Я готов принять тебя вместе со всеми суицидальными мыслями», не переделывать, дать понять, что он вам нужен). Желание быть с ним рядом должно быть искренним: не готовы, не помогайте. Уделить внимания столько, сколько нужно.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183880" cy="805840"/>
          </a:xfrm>
        </p:spPr>
        <p:txBody>
          <a:bodyPr>
            <a:noAutofit/>
          </a:bodyPr>
          <a:lstStyle/>
          <a:p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действия педагога-психолога при контакте с  ребенком-</a:t>
            </a:r>
            <a:r>
              <a:rPr lang="ru-RU" sz="1800" dirty="0" err="1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суицидентом</a:t>
            </a:r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различных  психологических ситуациях</a:t>
            </a:r>
            <a:b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1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45365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b="1" dirty="0" smtClean="0"/>
              <a:t>3. </a:t>
            </a:r>
            <a:r>
              <a:rPr lang="ru-RU" sz="4200" b="1" dirty="0"/>
              <a:t>При проявлении злобы или </a:t>
            </a:r>
            <a:r>
              <a:rPr lang="ru-RU" sz="4200" b="1" dirty="0" smtClean="0"/>
              <a:t>агрессии</a:t>
            </a:r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3800" dirty="0" smtClean="0"/>
              <a:t>В </a:t>
            </a:r>
            <a:r>
              <a:rPr lang="ru-RU" sz="3800" dirty="0"/>
              <a:t>данной ситуации</a:t>
            </a:r>
            <a:r>
              <a:rPr lang="ru-RU" sz="3800" dirty="0" smtClean="0"/>
              <a:t>:</a:t>
            </a:r>
          </a:p>
          <a:p>
            <a:pPr marL="0" indent="0">
              <a:buNone/>
            </a:pPr>
            <a:endParaRPr lang="ru-RU" sz="3800" dirty="0"/>
          </a:p>
          <a:p>
            <a:r>
              <a:rPr lang="ru-RU" sz="3800" dirty="0" smtClean="0"/>
              <a:t>Сведите </a:t>
            </a:r>
            <a:r>
              <a:rPr lang="ru-RU" sz="3800" dirty="0"/>
              <a:t>к минимуму количество окружающих (но не оставайтесь с  ним один на один).</a:t>
            </a:r>
          </a:p>
          <a:p>
            <a:r>
              <a:rPr lang="ru-RU" sz="3800" dirty="0" smtClean="0"/>
              <a:t>Дайте </a:t>
            </a:r>
            <a:r>
              <a:rPr lang="ru-RU" sz="3800" dirty="0"/>
              <a:t>возможность «выпустить пар» (например, выговориться или  «избить» диван, стул).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Демонстрируйте </a:t>
            </a:r>
            <a:r>
              <a:rPr lang="ru-RU" sz="3800" dirty="0"/>
              <a:t>благожелательность.  Даже если вы не согласны с ребенком, не обвиняйте его самого, а высказывайтесь по поводу его действий. Иначе агрессивное поведение будет направлено на вас. Нельзя говорить: «Что же ты за человек!». Следует сказать: «Ты ужасно злишься, тебе хочется все разнести в дребезги. Давай вместе попытаемся найти выход из этой ситуации».</a:t>
            </a:r>
          </a:p>
          <a:p>
            <a:r>
              <a:rPr lang="ru-RU" sz="3800" dirty="0" smtClean="0"/>
              <a:t>Не </a:t>
            </a:r>
            <a:r>
              <a:rPr lang="ru-RU" sz="3800" dirty="0"/>
              <a:t>старайтесь разрядить обстановку смешными комментариями или действиями.</a:t>
            </a:r>
          </a:p>
          <a:p>
            <a:pPr marL="0" indent="0">
              <a:buNone/>
            </a:pPr>
            <a:r>
              <a:rPr lang="ru-RU" sz="3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120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183880" cy="805840"/>
          </a:xfrm>
        </p:spPr>
        <p:txBody>
          <a:bodyPr>
            <a:noAutofit/>
          </a:bodyPr>
          <a:lstStyle/>
          <a:p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действия педагога-психолога при контакте с  ребенком-</a:t>
            </a:r>
            <a:r>
              <a:rPr lang="ru-RU" sz="1800" dirty="0" err="1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суицидентом</a:t>
            </a:r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различных  психологических ситуациях</a:t>
            </a:r>
            <a:b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1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453650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200" b="1" dirty="0"/>
              <a:t>4</a:t>
            </a:r>
            <a:r>
              <a:rPr lang="ru-RU" sz="4200" b="1" dirty="0" smtClean="0"/>
              <a:t>. </a:t>
            </a:r>
            <a:r>
              <a:rPr lang="ru-RU" sz="4200" b="1" dirty="0"/>
              <a:t>При наличии признаков психологического </a:t>
            </a:r>
            <a:r>
              <a:rPr lang="ru-RU" sz="4200" b="1" dirty="0" smtClean="0"/>
              <a:t>дискомфорта. </a:t>
            </a:r>
            <a:r>
              <a:rPr lang="ru-RU" sz="4200" b="1" dirty="0"/>
              <a:t>Плач с суицидальными </a:t>
            </a:r>
            <a:r>
              <a:rPr lang="ru-RU" sz="4200" b="1" dirty="0" smtClean="0"/>
              <a:t>высказываниями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4500" dirty="0" smtClean="0"/>
              <a:t>В </a:t>
            </a:r>
            <a:r>
              <a:rPr lang="ru-RU" sz="4500" dirty="0"/>
              <a:t>данной ситуации: </a:t>
            </a:r>
            <a:endParaRPr lang="ru-RU" sz="4500" dirty="0" smtClean="0"/>
          </a:p>
          <a:p>
            <a:pPr marL="0" indent="0">
              <a:buNone/>
            </a:pPr>
            <a:endParaRPr lang="ru-RU" sz="4500" dirty="0"/>
          </a:p>
          <a:p>
            <a:r>
              <a:rPr lang="ru-RU" sz="4500" dirty="0" smtClean="0"/>
              <a:t>Не </a:t>
            </a:r>
            <a:r>
              <a:rPr lang="ru-RU" sz="4500" dirty="0"/>
              <a:t>оставляйте его одного.</a:t>
            </a:r>
          </a:p>
          <a:p>
            <a:r>
              <a:rPr lang="ru-RU" sz="4500" dirty="0" smtClean="0"/>
              <a:t>Установите </a:t>
            </a:r>
            <a:r>
              <a:rPr lang="ru-RU" sz="4500" dirty="0"/>
              <a:t>с ним физический контакт (возьмите за руку, положите свою руку ему на плечо). Дайте ему почувствовать, что вы рядом.</a:t>
            </a:r>
          </a:p>
          <a:p>
            <a:r>
              <a:rPr lang="ru-RU" sz="4500" dirty="0" smtClean="0"/>
              <a:t>Применяйте </a:t>
            </a:r>
            <a:r>
              <a:rPr lang="ru-RU" sz="4500" dirty="0"/>
              <a:t>приемы «активного слушания» (они помогут ребенку выплеснуть свое горе): говорите о своих и его чувствах.</a:t>
            </a:r>
          </a:p>
          <a:p>
            <a:r>
              <a:rPr lang="ru-RU" sz="4500" dirty="0" smtClean="0"/>
              <a:t>Не </a:t>
            </a:r>
            <a:r>
              <a:rPr lang="ru-RU" sz="4500" dirty="0"/>
              <a:t>старайтесь успокоить ребенка. Дайте ему возможность  выплакаться и выговориться, «выплеснуть» из себя горе, страх, обиду.</a:t>
            </a:r>
          </a:p>
          <a:p>
            <a:r>
              <a:rPr lang="ru-RU" sz="4500" dirty="0" smtClean="0"/>
              <a:t>Задавайте </a:t>
            </a:r>
            <a:r>
              <a:rPr lang="ru-RU" sz="4500" dirty="0"/>
              <a:t>минимум вопросов, не давайте советов. Ваша задача -  выслушать.</a:t>
            </a:r>
          </a:p>
          <a:p>
            <a:pPr marL="0" indent="0">
              <a:buNone/>
            </a:pPr>
            <a:r>
              <a:rPr lang="ru-RU" sz="4400" dirty="0"/>
              <a:t/>
            </a:r>
            <a:br>
              <a:rPr lang="ru-RU" sz="4400" dirty="0"/>
            </a:br>
            <a:r>
              <a:rPr lang="ru-RU" sz="4200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838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183880" cy="805840"/>
          </a:xfrm>
        </p:spPr>
        <p:txBody>
          <a:bodyPr>
            <a:noAutofit/>
          </a:bodyPr>
          <a:lstStyle/>
          <a:p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действия педагога-психолога при контакте с  ребенком-</a:t>
            </a:r>
            <a:r>
              <a:rPr lang="ru-RU" sz="1800" dirty="0" err="1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суицидентом</a:t>
            </a:r>
            <a: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различных  психологических ситуациях</a:t>
            </a:r>
            <a:br>
              <a:rPr lang="ru-RU" sz="1800" dirty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1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453650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000" b="1" dirty="0" smtClean="0"/>
              <a:t>5. </a:t>
            </a:r>
            <a:r>
              <a:rPr lang="ru-RU" sz="5000" b="1" dirty="0"/>
              <a:t>При истерическом </a:t>
            </a:r>
            <a:r>
              <a:rPr lang="ru-RU" sz="5000" b="1" dirty="0" smtClean="0"/>
              <a:t>припадке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4800" dirty="0" smtClean="0"/>
              <a:t>В </a:t>
            </a:r>
            <a:r>
              <a:rPr lang="ru-RU" sz="4800" dirty="0"/>
              <a:t>данной ситуации</a:t>
            </a:r>
            <a:r>
              <a:rPr lang="ru-RU" sz="4800" dirty="0" smtClean="0"/>
              <a:t>:</a:t>
            </a:r>
          </a:p>
          <a:p>
            <a:pPr marL="0" indent="0">
              <a:buNone/>
            </a:pPr>
            <a:endParaRPr lang="ru-RU" sz="4800" dirty="0"/>
          </a:p>
          <a:p>
            <a:pPr lvl="0"/>
            <a:r>
              <a:rPr lang="ru-RU" sz="4800" dirty="0"/>
              <a:t>Удалите зрителей, создайте спокойную обстановку. Останьтесь с  ребенком наедине, если это не опасно для вас.</a:t>
            </a:r>
          </a:p>
          <a:p>
            <a:pPr lvl="0"/>
            <a:r>
              <a:rPr lang="ru-RU" sz="4800" cap="all" dirty="0"/>
              <a:t>н</a:t>
            </a:r>
            <a:r>
              <a:rPr lang="ru-RU" sz="4800" dirty="0"/>
              <a:t>еожиданно совершите действие, которое может сильно </a:t>
            </a:r>
            <a:r>
              <a:rPr lang="ru-RU" sz="4800" dirty="0" smtClean="0"/>
              <a:t>удивить (с грохотом уронить предмет, резко на него крикнуть).</a:t>
            </a:r>
            <a:endParaRPr lang="ru-RU" sz="4800" dirty="0"/>
          </a:p>
          <a:p>
            <a:pPr lvl="0"/>
            <a:r>
              <a:rPr lang="ru-RU" sz="4800" dirty="0"/>
              <a:t>Говорите короткими фразами, уверенным тоном («Выпей воды», «Умойся»).</a:t>
            </a:r>
          </a:p>
          <a:p>
            <a:pPr lvl="0"/>
            <a:r>
              <a:rPr lang="ru-RU" sz="4800" dirty="0"/>
              <a:t>После истерики наступает упадок сил. Уложите пострадавшего спать. До прибытия родителей или медработника наблюдайте за  его состоянием.</a:t>
            </a:r>
          </a:p>
          <a:p>
            <a:pPr lvl="0"/>
            <a:r>
              <a:rPr lang="ru-RU" sz="4800" dirty="0"/>
              <a:t>Не  поддавайтесь его желаниям.</a:t>
            </a:r>
          </a:p>
          <a:p>
            <a:pPr marL="0" indent="0">
              <a:buNone/>
            </a:pPr>
            <a:r>
              <a:rPr lang="ru-RU" sz="4800" b="1" dirty="0" smtClean="0"/>
              <a:t>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200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808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59205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вести себя педагогу с учащимся после суицидальной попытки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 Поиск признаков возможной опасности</a:t>
            </a:r>
            <a:br>
              <a:rPr lang="ru-RU" sz="27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27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 Установление эмпатических отношений</a:t>
            </a:r>
            <a:br>
              <a:rPr lang="ru-RU" sz="27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27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 Бесконфликтность</a:t>
            </a:r>
            <a:br>
              <a:rPr lang="ru-RU" sz="27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27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4. Поиск витальных ресурсов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578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3931920" cy="438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/>
              <a:t>Следует:</a:t>
            </a:r>
            <a:endParaRPr lang="ru-RU" dirty="0"/>
          </a:p>
          <a:p>
            <a:r>
              <a:rPr lang="ru-RU" dirty="0" smtClean="0"/>
              <a:t>Быть </a:t>
            </a:r>
            <a:r>
              <a:rPr lang="ru-RU" dirty="0"/>
              <a:t>принимающим и заботливым.</a:t>
            </a:r>
          </a:p>
          <a:p>
            <a:r>
              <a:rPr lang="ru-RU" dirty="0" smtClean="0"/>
              <a:t>Давать </a:t>
            </a:r>
            <a:r>
              <a:rPr lang="ru-RU" dirty="0"/>
              <a:t>возможность неоднократно возвращаться к обсуждению печальных событий.</a:t>
            </a:r>
          </a:p>
          <a:p>
            <a:r>
              <a:rPr lang="ru-RU" dirty="0" smtClean="0"/>
              <a:t>Подчеркивать </a:t>
            </a:r>
            <a:r>
              <a:rPr lang="ru-RU" dirty="0"/>
              <a:t>естественность переживаний.</a:t>
            </a:r>
          </a:p>
          <a:p>
            <a:r>
              <a:rPr lang="ru-RU" dirty="0" smtClean="0"/>
              <a:t>Информировать </a:t>
            </a:r>
            <a:r>
              <a:rPr lang="ru-RU" dirty="0"/>
              <a:t>о системах поддержки </a:t>
            </a:r>
            <a:r>
              <a:rPr lang="ru-RU" dirty="0" smtClean="0"/>
              <a:t>личности.</a:t>
            </a:r>
            <a:endParaRPr lang="ru-RU" dirty="0"/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3931920" cy="438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/>
              <a:t>Не следует:</a:t>
            </a:r>
            <a:endParaRPr lang="ru-RU" dirty="0"/>
          </a:p>
          <a:p>
            <a:r>
              <a:rPr lang="ru-RU" dirty="0" smtClean="0"/>
              <a:t>Принимать </a:t>
            </a:r>
            <a:r>
              <a:rPr lang="ru-RU" dirty="0"/>
              <a:t>просьбы.</a:t>
            </a:r>
          </a:p>
          <a:p>
            <a:r>
              <a:rPr lang="ru-RU" dirty="0" smtClean="0"/>
              <a:t>Рационализировать </a:t>
            </a:r>
            <a:r>
              <a:rPr lang="ru-RU" dirty="0"/>
              <a:t>события.</a:t>
            </a:r>
          </a:p>
          <a:p>
            <a:r>
              <a:rPr lang="ru-RU" dirty="0" smtClean="0"/>
              <a:t>Давать </a:t>
            </a:r>
            <a:r>
              <a:rPr lang="ru-RU" dirty="0"/>
              <a:t>неисполнимые обещания.</a:t>
            </a:r>
          </a:p>
          <a:p>
            <a:r>
              <a:rPr lang="ru-RU" dirty="0" smtClean="0"/>
              <a:t>Делать </a:t>
            </a:r>
            <a:r>
              <a:rPr lang="ru-RU" dirty="0"/>
              <a:t>замечания типа: «У </a:t>
            </a:r>
            <a:r>
              <a:rPr lang="ru-RU" dirty="0" smtClean="0"/>
              <a:t>тебя будет еще много мальчиков (девочек)... </a:t>
            </a:r>
            <a:r>
              <a:rPr lang="ru-RU" dirty="0"/>
              <a:t>Это была Божья воля... Не стоит об этом говорить... Это и без того давит на </a:t>
            </a:r>
            <a:r>
              <a:rPr lang="ru-RU" dirty="0" smtClean="0"/>
              <a:t>тебя...»</a:t>
            </a:r>
            <a:endParaRPr lang="ru-RU" dirty="0"/>
          </a:p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/>
          <a:lstStyle/>
          <a:p>
            <a:r>
              <a:rPr lang="ru-RU" dirty="0" smtClean="0"/>
              <a:t>Позиция специалиста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45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 вести себя </a:t>
            </a:r>
            <a:r>
              <a:rPr lang="ru-RU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педагогу после </a:t>
            </a: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суицидальной попытки в </a:t>
            </a:r>
            <a:r>
              <a:rPr lang="ru-RU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школе</a:t>
            </a:r>
          </a:p>
          <a:p>
            <a:pPr marL="0" indent="0">
              <a:buNone/>
            </a:pPr>
            <a:endParaRPr lang="ru-RU" sz="8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ru-RU" dirty="0" smtClean="0"/>
              <a:t>в </a:t>
            </a:r>
            <a:r>
              <a:rPr lang="ru-RU" dirty="0"/>
              <a:t>случае если педагог испытывает чувство вины (объективное или субъективное), следует обратиться к </a:t>
            </a:r>
            <a:r>
              <a:rPr lang="ru-RU" dirty="0" smtClean="0"/>
              <a:t>специалистам</a:t>
            </a:r>
          </a:p>
          <a:p>
            <a:r>
              <a:rPr lang="ru-RU" dirty="0"/>
              <a:t>н</a:t>
            </a:r>
            <a:r>
              <a:rPr lang="ru-RU" dirty="0" smtClean="0"/>
              <a:t>е </a:t>
            </a:r>
            <a:r>
              <a:rPr lang="ru-RU" dirty="0"/>
              <a:t>следует заострять внимание на суицидальных событиях и личности </a:t>
            </a:r>
            <a:r>
              <a:rPr lang="ru-RU" dirty="0" err="1"/>
              <a:t>суицидента</a:t>
            </a:r>
            <a:r>
              <a:rPr lang="ru-RU" dirty="0"/>
              <a:t>, а тем более обсуждать это с </a:t>
            </a:r>
            <a:r>
              <a:rPr lang="ru-RU" dirty="0" smtClean="0"/>
              <a:t>детьми</a:t>
            </a:r>
          </a:p>
          <a:p>
            <a:r>
              <a:rPr lang="ru-RU" dirty="0"/>
              <a:t>профилактика суицида в работе с детьми должна носить косвенный (каузальный) характер и направлена на помощь в овладении навыками регуляции своего эмоционального состояния, преодоления жизненных трудностей, эффективного поведения в ситуации выбора, а также навыкам эмпатического общения и поддержки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937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Как вести себя </a:t>
            </a:r>
            <a:r>
              <a:rPr lang="ru-RU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педагогу после </a:t>
            </a: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суицидальной попытки в </a:t>
            </a:r>
            <a:r>
              <a:rPr lang="ru-RU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школе</a:t>
            </a:r>
          </a:p>
          <a:p>
            <a:pPr marL="0" indent="0">
              <a:buNone/>
            </a:pPr>
            <a:endParaRPr lang="ru-RU" sz="10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r>
              <a:rPr lang="ru-RU" dirty="0" smtClean="0"/>
              <a:t>необходима </a:t>
            </a:r>
            <a:r>
              <a:rPr lang="ru-RU" dirty="0"/>
              <a:t>помощь и поддержка психолога (или педагога, имеющего опыт индивидуальной работы с детьми, пережившими стресс) ребенку, вернувшемуся в школу после совершенной им попытки суицида. Это помощь в преодолении страха осуждения со стороны окружающих, стыда, чувства вины.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е </a:t>
            </a:r>
            <a:r>
              <a:rPr lang="ru-RU" dirty="0"/>
              <a:t>следует сразу после совершенного школьником суицида психологам и педагогам навязывать помощь ребенку и семье в разрешении ситуации, вызвавшей </a:t>
            </a:r>
            <a:r>
              <a:rPr lang="ru-RU" dirty="0" smtClean="0"/>
              <a:t>суицид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90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19256" cy="9498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ступеней помощи суициданту</a:t>
            </a:r>
            <a:endParaRPr lang="ru-RU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Этап активного слушания (если человек молчит, просто помолчать рядом с ним).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endParaRPr lang="ru-RU" sz="8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Рекомендуется использовать такие психологические приемы, как: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«сопереживание», «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эмпатическое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 выслушивание».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Важно выслушать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суицидента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 терпеливо и сочувственно, без критики, даже если вы с чем-то и не согласны (т.е. необходимо дать человеку возможность выговориться).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В результате вы будете восприниматься как человек чуткий, заслуживающий доверия. </a:t>
            </a:r>
          </a:p>
          <a:p>
            <a:pPr>
              <a:buNone/>
            </a:pPr>
            <a:endParaRPr lang="ru-RU" sz="3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19256" cy="9498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ступеней помощи суициданту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Восстановление социальных контактов  (кто еще может ему помочь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spcBef>
                <a:spcPts val="0"/>
              </a:spcBef>
              <a:buNone/>
            </a:pPr>
            <a:endParaRPr lang="ru-RU" sz="8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Разговор о том, что произошло, работа с семьей как с ресурсной базой.</a:t>
            </a:r>
            <a:r>
              <a:rPr lang="ru-RU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</a:t>
            </a:r>
            <a:endParaRPr lang="ru-RU" sz="2400" b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800" b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Главное :</a:t>
            </a:r>
            <a:b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</a:b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а) установить </a:t>
            </a:r>
            <a:r>
              <a:rPr lang="ru-RU" sz="23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последовательность событий</a:t>
            </a: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, которые привели к кризису;</a:t>
            </a:r>
            <a:b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</a:b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б) </a:t>
            </a:r>
            <a:r>
              <a:rPr lang="ru-RU" sz="23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снять ощущение безысходности</a:t>
            </a: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ситуации.</a:t>
            </a:r>
          </a:p>
          <a:p>
            <a:pPr>
              <a:spcBef>
                <a:spcPts val="0"/>
              </a:spcBef>
              <a:buNone/>
            </a:pP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 этой целью целесообразно применение следующих приемов:</a:t>
            </a:r>
          </a:p>
          <a:p>
            <a:pPr>
              <a:spcBef>
                <a:spcPts val="0"/>
              </a:spcBef>
              <a:buNone/>
            </a:pP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«преодоление исключительности ситуации», </a:t>
            </a:r>
          </a:p>
          <a:p>
            <a:pPr>
              <a:spcBef>
                <a:spcPts val="0"/>
              </a:spcBef>
              <a:buNone/>
            </a:pPr>
            <a:r>
              <a:rPr lang="ru-RU" sz="23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«поддержка успехами» и др. </a:t>
            </a:r>
          </a:p>
          <a:p>
            <a:pPr>
              <a:buNone/>
            </a:pPr>
            <a:endParaRPr lang="ru-RU" sz="24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4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4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19256" cy="9498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ступеней помощи суициданту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2565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5.Планирование ближайшего будущего (планирование  на каждые 15 минут – он должен осознавать план своей жизни, проговаривание своих опасений: «…дай мне слово, что до завтрашнего дня ты этого не сделаешь». В дальнейшем планирование каждые 1-2 часа.</a:t>
            </a:r>
          </a:p>
          <a:p>
            <a:pPr>
              <a:spcBef>
                <a:spcPts val="0"/>
              </a:spcBef>
              <a:buNone/>
            </a:pPr>
            <a:endParaRPr lang="ru-RU" sz="8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ru-RU" sz="8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Здесь желательно использовать такие приемы, как: «планирование» - т.е. пробуждение </a:t>
            </a:r>
            <a:r>
              <a:rPr lang="ru-RU" sz="2400" dirty="0" err="1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суицидента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к словесному оформлению планов предстоящей деятельности, «удержание паузы» - целенаправленное молчание, чтобы дать ему возможность проявить инициативу в планировании своей деятельности. </a:t>
            </a:r>
          </a:p>
          <a:p>
            <a:pPr>
              <a:spcBef>
                <a:spcPts val="0"/>
              </a:spcBef>
              <a:buNone/>
            </a:pPr>
            <a:endParaRPr lang="ru-RU" sz="2400" dirty="0" smtClean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19256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ступеней помощи суициданту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61448" cy="44918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400" dirty="0" err="1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Метакоммуникации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какой опыт он вынес из этой ситуации, если будет еще такая ситуация, что ты будешь делать – формирование осознанного подхода, профилактика попытки.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Целесообразно использовать следующие психологические приемы: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«логическая аргументация»,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«рациональное внушение уверенности». </a:t>
            </a:r>
          </a:p>
          <a:p>
            <a:pPr>
              <a:spcBef>
                <a:spcPts val="0"/>
              </a:spcBef>
              <a:buNone/>
            </a:pPr>
            <a:endParaRPr lang="ru-RU" sz="30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19256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ступеней помощи суициданту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61448" cy="449188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ru-RU" sz="3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Сведение к минимуму нашей роли как помощника (передача ответственности за его жизнь в его руки).</a:t>
            </a:r>
          </a:p>
          <a:p>
            <a:pPr>
              <a:buNone/>
            </a:pPr>
            <a:endParaRPr lang="ru-RU" sz="8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Если в ходе беседы человек активно высказывал «суицидальные мысли», то его необходимо немедленно направить в ближайшее лечебное учреждение.</a:t>
            </a:r>
            <a:endParaRPr lang="ru-RU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67544" y="468072"/>
            <a:ext cx="27363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Если Вы слышите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469347"/>
            <a:ext cx="27363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Обязательно скажите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40152" y="468072"/>
            <a:ext cx="2736304" cy="441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Запрещено говорить</a:t>
            </a:r>
            <a:endParaRPr lang="ru-RU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5990" y="911270"/>
            <a:ext cx="2736304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«Ненавижу всех…»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5031" y="911270"/>
            <a:ext cx="2736304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«Чувствую, что что-то происходит. Давай поговорим об этом»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51335" y="903460"/>
            <a:ext cx="2736304" cy="7973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«Когда я был в твоем возрасте…да ты просто несешь чушь!»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5990" y="1692143"/>
            <a:ext cx="2736304" cy="123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39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Все безнадежно и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бессмысленно»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15031" y="1692142"/>
            <a:ext cx="2736304" cy="12328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«Чувствую, что ты подавлен. Иногда мы все так чувствуем себя. Давай обсудим, какие у нас проблемы, как их можно разрешить»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57569" y="1692758"/>
            <a:ext cx="2736304" cy="1232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«Подумай о тех, кому хуже, чем тебе»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67544" y="2924088"/>
            <a:ext cx="2736304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«Всем было бы лучше без меня!»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215031" y="2924088"/>
            <a:ext cx="2736304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«Ты много значишь для меня, для нас. Меня беспокоит твое настроение. Поговорим об этом»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959785" y="2924088"/>
            <a:ext cx="2736304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«Не говори глупостей. Поговорим о 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другом»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5990" y="3713626"/>
            <a:ext cx="2749061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«Вы не понимаете меня!»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02294" y="3713626"/>
            <a:ext cx="2736304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«Расскажи мне, что ты чувствуешь. Я действительно хочу тебя понять»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59785" y="3713626"/>
            <a:ext cx="2736304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«Где уж мне тебя понять!»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5991" y="4503164"/>
            <a:ext cx="2736303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«Я совершил ужасный поступок»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21017" y="4506874"/>
            <a:ext cx="2717581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«Я чувствую, что ты ощущаешь вину. Давай поговорим об этом»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60697" y="4503164"/>
            <a:ext cx="2735392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«И что ты теперь хочешь? Выкладывай немедленно!»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7545" y="5296412"/>
            <a:ext cx="2736303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«У меня никогда ничего не получается»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11655" y="5298089"/>
            <a:ext cx="2736303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«Ты сейчас ощущаешь недостаток сил. Давай обсудим, как это изменить»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60697" y="5301217"/>
            <a:ext cx="2736303" cy="789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«Не получается – значит, не старался!»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000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10225136" cy="143985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n w="1905"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работы с детьми -суицидентами</a:t>
            </a:r>
            <a:endParaRPr lang="ru-RU" b="1" dirty="0">
              <a:ln w="1905">
                <a:solidFill>
                  <a:srgbClr val="E17509"/>
                </a:solidFill>
              </a:ln>
              <a:solidFill>
                <a:srgbClr val="E1750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0059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После совершения попытки суицида ребенка доставляют в больницу. После оказания экстренной медицинской помощи с ним работают психотерапевты и психологи</a:t>
            </a:r>
          </a:p>
          <a:p>
            <a:pPr marL="0" indent="0">
              <a:buNone/>
            </a:pPr>
            <a:endParaRPr lang="ru-RU" sz="900" b="1" dirty="0" smtClean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Рекомендуется посещение психиатра с целью выяснения истинных суицидальных мотивов, установления наличия отклонений в психике, наличия риска повтора суицидальной попытки</a:t>
            </a:r>
            <a:endParaRPr lang="ru-RU" b="1" dirty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4814</TotalTime>
  <Words>1896</Words>
  <Application>Microsoft Office PowerPoint</Application>
  <PresentationFormat>Экран (4:3)</PresentationFormat>
  <Paragraphs>192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Аспект</vt:lpstr>
      <vt:lpstr>Image</vt:lpstr>
      <vt:lpstr>Профилактика суицидального поведения</vt:lpstr>
      <vt:lpstr>       7 ступеней помощи суициданту</vt:lpstr>
      <vt:lpstr>      7 ступеней помощи суициданту</vt:lpstr>
      <vt:lpstr>       7 ступеней помощи суициданту</vt:lpstr>
      <vt:lpstr>      7 ступеней помощи суициданту</vt:lpstr>
      <vt:lpstr>      7 ступеней помощи суициданту</vt:lpstr>
      <vt:lpstr>      7 ступеней помощи суициданту</vt:lpstr>
      <vt:lpstr>Презентация PowerPoint</vt:lpstr>
      <vt:lpstr>Структура работы с детьми -суицидентами</vt:lpstr>
      <vt:lpstr>Структура работы с детьми -суицидентами</vt:lpstr>
      <vt:lpstr>Работа в школе</vt:lpstr>
      <vt:lpstr>Презентация PowerPoint</vt:lpstr>
      <vt:lpstr>Детский телефон доверия</vt:lpstr>
      <vt:lpstr>Телефон доверия </vt:lpstr>
      <vt:lpstr>Организация работы с родителями</vt:lpstr>
      <vt:lpstr>Презентация PowerPoint</vt:lpstr>
      <vt:lpstr>Алгоритм действия педагога-психолога при контакте с  ребенком-суицидентом в различных  психологических ситуациях  1. При наличии признаков психических нарушений (бреда, галлюцинаций) 2. При психомоторном возбуждении 3. При проявлении злобы или агрессии 4. При наличии признаков психологического дискомфорта. Плач с суицидальными высказываниями. 5. При истерическом припадке   </vt:lpstr>
      <vt:lpstr>Алгоритм действия педагога-психолога при контакте с  ребенком-суицидентом в различных  психологических ситуациях </vt:lpstr>
      <vt:lpstr>Алгоритм действия педагога-психолога при контакте с  ребенком-суицидентом в различных  психологических ситуациях </vt:lpstr>
      <vt:lpstr>Алгоритм действия педагога-психолога при контакте с  ребенком-суицидентом в различных  психологических ситуациях </vt:lpstr>
      <vt:lpstr>Алгоритм действия педагога-психолога при контакте с  ребенком-суицидентом в различных  психологических ситуациях </vt:lpstr>
      <vt:lpstr>Алгоритм действия педагога-психолога при контакте с  ребенком-суицидентом в различных  психологических ситуациях </vt:lpstr>
      <vt:lpstr>Как вести себя педагогу с учащимся после суицидальной попытки  1. Поиск признаков возможной опасности 2. Установление эмпатических отношений 3. Бесконфликтность 4. Поиск витальных ресурсов  </vt:lpstr>
      <vt:lpstr>Позиция специалиста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детско-подростковых  самоубийств</dc:title>
  <dc:creator>user</dc:creator>
  <cp:lastModifiedBy>users</cp:lastModifiedBy>
  <cp:revision>657</cp:revision>
  <cp:lastPrinted>2014-09-11T01:25:34Z</cp:lastPrinted>
  <dcterms:created xsi:type="dcterms:W3CDTF">2013-09-24T01:07:58Z</dcterms:created>
  <dcterms:modified xsi:type="dcterms:W3CDTF">2015-01-20T01:27:47Z</dcterms:modified>
</cp:coreProperties>
</file>